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94" r:id="rId10"/>
    <p:sldId id="263" r:id="rId11"/>
    <p:sldId id="288" r:id="rId12"/>
    <p:sldId id="264" r:id="rId13"/>
    <p:sldId id="265" r:id="rId14"/>
    <p:sldId id="266" r:id="rId15"/>
    <p:sldId id="290" r:id="rId16"/>
    <p:sldId id="291" r:id="rId17"/>
    <p:sldId id="296" r:id="rId18"/>
    <p:sldId id="292" r:id="rId19"/>
    <p:sldId id="293" r:id="rId20"/>
    <p:sldId id="267" r:id="rId21"/>
    <p:sldId id="268" r:id="rId22"/>
    <p:sldId id="269" r:id="rId23"/>
    <p:sldId id="295" r:id="rId24"/>
    <p:sldId id="270" r:id="rId25"/>
    <p:sldId id="271" r:id="rId26"/>
    <p:sldId id="272" r:id="rId27"/>
    <p:sldId id="273" r:id="rId28"/>
    <p:sldId id="274" r:id="rId29"/>
    <p:sldId id="297" r:id="rId30"/>
    <p:sldId id="275" r:id="rId3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D8D3-DC9A-43F6-A963-E39427512A30}" type="datetimeFigureOut">
              <a:rPr lang="it-IT" smtClean="0"/>
              <a:pPr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95C6-69A9-4222-A3E9-77C4FD9C3F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5-1140x760.jpg"/>
          <p:cNvPicPr>
            <a:picLocks noChangeAspect="1"/>
          </p:cNvPicPr>
          <p:nvPr/>
        </p:nvPicPr>
        <p:blipFill>
          <a:blip r:embed="rId2" cstate="print"/>
          <a:srcRect t="7812" b="781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3143254"/>
            <a:ext cx="7772400" cy="110251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LA CRISI DEL 1300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142990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ORIGINE E DIFFUSIONE</a:t>
            </a:r>
            <a:r>
              <a:rPr lang="it-IT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si sviluppa a Oriente (India, Cina);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 mongoli gettano cadaveri di appestati assediando la colonia genovese di </a:t>
            </a:r>
            <a:r>
              <a:rPr lang="it-IT" sz="2400" dirty="0" err="1" smtClean="0"/>
              <a:t>Caffa</a:t>
            </a:r>
            <a:r>
              <a:rPr lang="it-IT" sz="2400" dirty="0" smtClean="0"/>
              <a:t>, in Crimea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 mercanti genovesi diffondono poi la peste </a:t>
            </a:r>
            <a:endParaRPr lang="it-IT" sz="2400" dirty="0"/>
          </a:p>
        </p:txBody>
      </p:sp>
      <p:pic>
        <p:nvPicPr>
          <p:cNvPr id="24577" name="Picture 1" descr="C:\Users\simon\Desktop\MATERIALI\01 TERZA\STORIA TERZA\peste\cartina-600x537.jpg"/>
          <p:cNvPicPr>
            <a:picLocks noChangeAspect="1" noChangeArrowheads="1"/>
          </p:cNvPicPr>
          <p:nvPr/>
        </p:nvPicPr>
        <p:blipFill>
          <a:blip r:embed="rId2" cstate="print"/>
          <a:srcRect l="1000" t="7169" r="6499"/>
          <a:stretch>
            <a:fillRect/>
          </a:stretch>
        </p:blipFill>
        <p:spPr bwMode="auto">
          <a:xfrm>
            <a:off x="6143636" y="1214428"/>
            <a:ext cx="2820830" cy="2533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simon\Desktop\MATERIALI\01 TERZA\STORIA TERZA\peste\ma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29405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375032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INCIDENZA</a:t>
            </a:r>
            <a:r>
              <a:rPr lang="it-IT" sz="2400" dirty="0" smtClean="0"/>
              <a:t>: maggiore </a:t>
            </a:r>
            <a:r>
              <a:rPr lang="it-IT" sz="2400" b="1" dirty="0" smtClean="0"/>
              <a:t>NELLE CITTÀ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L’Italia, essendo una delle aree più urbanizzate d’Europa, è molto colpita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Firenze</a:t>
            </a:r>
            <a:r>
              <a:rPr lang="it-IT" sz="2400" dirty="0" smtClean="0"/>
              <a:t> perde il 50% degli abitanti (</a:t>
            </a:r>
            <a:r>
              <a:rPr lang="it-IT" sz="2400" dirty="0" smtClean="0">
                <a:sym typeface="Wingdings" pitchFamily="2" charset="2"/>
              </a:rPr>
              <a:t> v. Boccaccio, “Decamerone</a:t>
            </a:r>
            <a:r>
              <a:rPr lang="it-IT" sz="2400" dirty="0" smtClean="0">
                <a:sym typeface="Wingdings" pitchFamily="2" charset="2"/>
              </a:rPr>
              <a:t>”)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714626"/>
            <a:ext cx="5500726" cy="200054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peste resta endemica (serie di cicli di </a:t>
            </a:r>
            <a:r>
              <a:rPr lang="it-IT" sz="2400" dirty="0" err="1" smtClean="0"/>
              <a:t>peste…</a:t>
            </a:r>
            <a:r>
              <a:rPr lang="it-IT" sz="2400" dirty="0" smtClean="0"/>
              <a:t> 1361, 1399, 1402…), almeno fino al XVIII secolo</a:t>
            </a:r>
          </a:p>
          <a:p>
            <a:r>
              <a:rPr lang="it-IT" sz="2400" dirty="0" smtClean="0"/>
              <a:t>- </a:t>
            </a:r>
            <a:r>
              <a:rPr lang="it-IT" sz="1400" dirty="0" smtClean="0"/>
              <a:t>Casi di peste nel mondo (https://it.insideover.com/schede/societa/tutti-casi-peste-nel-mondo.html)</a:t>
            </a:r>
            <a:endParaRPr lang="it-IT" sz="1400" dirty="0"/>
          </a:p>
        </p:txBody>
      </p:sp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071684"/>
            <a:ext cx="1894370" cy="277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375032"/>
            <a:ext cx="6858048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/>
              <a:t>INTERPRETAZIONI</a:t>
            </a:r>
            <a:r>
              <a:rPr lang="it-IT" sz="2400" dirty="0" smtClean="0"/>
              <a:t>:</a:t>
            </a:r>
          </a:p>
          <a:p>
            <a:pPr algn="ctr"/>
            <a:r>
              <a:rPr lang="it-IT" sz="2400" dirty="0" smtClean="0"/>
              <a:t>La mortalità è altissima e si ignorano le cause</a:t>
            </a:r>
          </a:p>
          <a:p>
            <a:pPr algn="ctr"/>
            <a:r>
              <a:rPr lang="it-IT" sz="2400" dirty="0" smtClean="0"/>
              <a:t>=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TERRORE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357436"/>
            <a:ext cx="257176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CASTIGO DIVINO</a:t>
            </a:r>
          </a:p>
          <a:p>
            <a:pPr algn="ctr"/>
            <a:r>
              <a:rPr lang="it-IT" sz="2400" dirty="0" smtClean="0"/>
              <a:t>(</a:t>
            </a:r>
            <a:r>
              <a:rPr lang="it-IT" sz="2400" b="1" dirty="0" smtClean="0"/>
              <a:t>APOCALISSE</a:t>
            </a:r>
            <a:r>
              <a:rPr lang="it-IT" sz="2400" dirty="0" smtClean="0"/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00430" y="2143122"/>
            <a:ext cx="5429288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COMPROMISSIONE DELLE NORMALI </a:t>
            </a:r>
            <a:r>
              <a:rPr lang="it-IT" sz="2400" b="1" dirty="0" smtClean="0"/>
              <a:t>REGOLE SOCIALI E CIVILI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Malati </a:t>
            </a:r>
            <a:r>
              <a:rPr lang="it-IT" sz="2400" dirty="0" smtClean="0"/>
              <a:t>lasciati soli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Depredazione </a:t>
            </a:r>
            <a:r>
              <a:rPr lang="it-IT" sz="2400" dirty="0" smtClean="0"/>
              <a:t>di cadaveri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Cadaveri </a:t>
            </a:r>
            <a:r>
              <a:rPr lang="it-IT" sz="2400" dirty="0" smtClean="0"/>
              <a:t>gettati nelle fosse comuni e coperti di calce</a:t>
            </a:r>
          </a:p>
          <a:p>
            <a:pPr>
              <a:buFontTx/>
              <a:buChar char="-"/>
            </a:pPr>
            <a:r>
              <a:rPr lang="it-IT" sz="2400" dirty="0" smtClean="0"/>
              <a:t> Diminuzione </a:t>
            </a:r>
            <a:r>
              <a:rPr lang="it-IT" sz="2400" dirty="0" smtClean="0"/>
              <a:t>dei funerali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357304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MORTE</a:t>
            </a:r>
            <a:r>
              <a:rPr lang="it-IT" sz="2400" dirty="0" err="1" smtClean="0"/>
              <a:t>…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r>
              <a:rPr lang="it-IT" sz="2400" dirty="0" smtClean="0"/>
              <a:t>TRAGICA e </a:t>
            </a:r>
            <a:r>
              <a:rPr lang="it-IT" sz="2400" dirty="0" err="1" smtClean="0"/>
              <a:t>DOLOROSA…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r>
              <a:rPr lang="it-IT" sz="2400" dirty="0" smtClean="0"/>
              <a:t>MA </a:t>
            </a:r>
            <a:r>
              <a:rPr lang="it-IT" sz="2400" b="1" dirty="0" smtClean="0"/>
              <a:t>NORMALE</a:t>
            </a:r>
            <a:r>
              <a:rPr lang="it-IT" sz="2400" dirty="0" smtClean="0"/>
              <a:t> PRESENZA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dipinti: </a:t>
            </a:r>
            <a:r>
              <a:rPr lang="it-IT" sz="2400" b="1" dirty="0" smtClean="0">
                <a:solidFill>
                  <a:srgbClr val="FF0000"/>
                </a:solidFill>
              </a:rPr>
              <a:t>DANZE MACABRE </a:t>
            </a:r>
            <a:r>
              <a:rPr lang="it-IT" sz="2400" dirty="0" smtClean="0"/>
              <a:t>E </a:t>
            </a:r>
            <a:r>
              <a:rPr lang="it-IT" sz="2400" b="1" dirty="0" smtClean="0">
                <a:solidFill>
                  <a:srgbClr val="FF0000"/>
                </a:solidFill>
              </a:rPr>
              <a:t>TRIONFI DELLA MORTE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simon\Desktop\MATERIALI\01 TERZA\STORIA TERZA\peste\2677f3ee0234d885be4996dc4f0c6b6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786314" y="142858"/>
            <a:ext cx="4163179" cy="264659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857884" y="28575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Affresco di </a:t>
            </a:r>
            <a:r>
              <a:rPr lang="it-IT" dirty="0" err="1" smtClean="0"/>
              <a:t>Clusone</a:t>
            </a:r>
            <a:r>
              <a:rPr lang="it-IT" dirty="0" smtClean="0"/>
              <a:t> (</a:t>
            </a:r>
            <a:r>
              <a:rPr lang="it-IT" dirty="0" err="1" smtClean="0"/>
              <a:t>Bg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imon\Desktop\MATERIALI\01 TERZA\STORIA TERZA\peste\maxresdefault.1020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10"/>
            <a:ext cx="64770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imon\Desktop\MATERIALI\01 TERZA\STORIA TERZA\peste\5-1140x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8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7290" y="57148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 solito la Danza macabra mette in scena personaggi che rappresentano tutti i ceti sociali (non mancano neppure imperatore e papa), </a:t>
            </a:r>
            <a:r>
              <a:rPr lang="it-IT" sz="2400" dirty="0" err="1" smtClean="0"/>
              <a:t>inframezzati</a:t>
            </a:r>
            <a:r>
              <a:rPr lang="it-IT" sz="2400" dirty="0" smtClean="0"/>
              <a:t> da altrettanti scheletri.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07181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morte è costante presenza in mezzo agli uomini; spesso assume atteggiamenti irridenti ed è pronta a colpire in ogni momento.</a:t>
            </a:r>
            <a:endParaRPr lang="it-IT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imon\Desktop\MATERIALI\01 TERZA\STORIA TERZA\peste\Trionfo_della_morte,_già_a_palazzo_sclafani,_galleria_regionale_di_Palazzo_Abbatellis,_palermo_(1446)_,_affresco_stacc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8"/>
            <a:ext cx="5202373" cy="4344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La Peste Nera (1347-1348) e le sue conseguenze - Órgan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6"/>
            <a:ext cx="666750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ttore 2 47"/>
          <p:cNvCxnSpPr>
            <a:stCxn id="6" idx="2"/>
            <a:endCxn id="11" idx="3"/>
          </p:cNvCxnSpPr>
          <p:nvPr/>
        </p:nvCxnSpPr>
        <p:spPr>
          <a:xfrm rot="5400000">
            <a:off x="4899260" y="348702"/>
            <a:ext cx="2524472" cy="3464743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071934" y="214296"/>
            <a:ext cx="8572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1300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2844" y="571486"/>
            <a:ext cx="25717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CRISI DEI MODELLI UNIVERSALISTICI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6248" y="1142990"/>
            <a:ext cx="15716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EPIDEMIE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1357304"/>
            <a:ext cx="214314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TUMULTI E RIVOLTE NELLE CAMPAGNE E NELLE CITTA’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86644" y="357172"/>
            <a:ext cx="121444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GUERRE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57356" y="1571618"/>
            <a:ext cx="15716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CARESTIE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14546" y="3786196"/>
            <a:ext cx="157163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CALAMITA’ NATURALI</a:t>
            </a:r>
          </a:p>
          <a:p>
            <a:pPr algn="ctr"/>
            <a:r>
              <a:rPr lang="it-IT" sz="2000" dirty="0" smtClean="0"/>
              <a:t>(es. alluvioni)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71670" y="221456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CAUSE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00430" y="2214560"/>
            <a:ext cx="1000132" cy="40011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FAME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071802" y="3143254"/>
            <a:ext cx="135732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GUERRE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3071816"/>
            <a:ext cx="22526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PEGGIORAMENTO DEL CLIMA</a:t>
            </a:r>
          </a:p>
          <a:p>
            <a:pPr algn="ctr"/>
            <a:r>
              <a:rPr lang="it-IT" sz="2000" dirty="0" smtClean="0"/>
              <a:t>(“piccola glaciazione”)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29190" y="3214692"/>
            <a:ext cx="18573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PESTE NERA </a:t>
            </a:r>
            <a:r>
              <a:rPr lang="it-IT" sz="2000" dirty="0" smtClean="0"/>
              <a:t>(1347-50),</a:t>
            </a:r>
          </a:p>
          <a:p>
            <a:pPr algn="ctr"/>
            <a:r>
              <a:rPr lang="it-IT" sz="1600" dirty="0"/>
              <a:t>s</a:t>
            </a:r>
            <a:r>
              <a:rPr lang="it-IT" sz="1600" dirty="0" smtClean="0"/>
              <a:t>imbolo della crisi del Trecento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29454" y="3143254"/>
            <a:ext cx="207170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Es. </a:t>
            </a:r>
            <a:r>
              <a:rPr lang="it-IT" i="1" dirty="0" err="1" smtClean="0"/>
              <a:t>jacqueries</a:t>
            </a:r>
            <a:r>
              <a:rPr lang="it-IT" i="1" dirty="0" smtClean="0"/>
              <a:t> (Francia), tumulto dei ciompi (</a:t>
            </a:r>
            <a:r>
              <a:rPr lang="it-IT" i="1" dirty="0"/>
              <a:t>F</a:t>
            </a:r>
            <a:r>
              <a:rPr lang="it-IT" i="1" dirty="0" smtClean="0"/>
              <a:t>irenze)</a:t>
            </a:r>
            <a:endParaRPr lang="it-IT" i="1" dirty="0"/>
          </a:p>
        </p:txBody>
      </p:sp>
      <p:cxnSp>
        <p:nvCxnSpPr>
          <p:cNvPr id="16" name="Connettore 2 15"/>
          <p:cNvCxnSpPr>
            <a:stCxn id="2" idx="1"/>
            <a:endCxn id="3" idx="3"/>
          </p:cNvCxnSpPr>
          <p:nvPr/>
        </p:nvCxnSpPr>
        <p:spPr>
          <a:xfrm rot="10800000" flipV="1">
            <a:off x="2714612" y="445129"/>
            <a:ext cx="1357322" cy="54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2" idx="1"/>
            <a:endCxn id="7" idx="0"/>
          </p:cNvCxnSpPr>
          <p:nvPr/>
        </p:nvCxnSpPr>
        <p:spPr>
          <a:xfrm rot="10800000" flipV="1">
            <a:off x="2643174" y="445128"/>
            <a:ext cx="1428760" cy="1126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2" idx="2"/>
            <a:endCxn id="4" idx="0"/>
          </p:cNvCxnSpPr>
          <p:nvPr/>
        </p:nvCxnSpPr>
        <p:spPr>
          <a:xfrm rot="16200000" flipH="1">
            <a:off x="4552800" y="623723"/>
            <a:ext cx="467029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2" idx="3"/>
            <a:endCxn id="6" idx="1"/>
          </p:cNvCxnSpPr>
          <p:nvPr/>
        </p:nvCxnSpPr>
        <p:spPr>
          <a:xfrm>
            <a:off x="4929190" y="445129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7" idx="2"/>
            <a:endCxn id="9" idx="0"/>
          </p:cNvCxnSpPr>
          <p:nvPr/>
        </p:nvCxnSpPr>
        <p:spPr>
          <a:xfrm rot="5400000">
            <a:off x="2534677" y="2106062"/>
            <a:ext cx="181277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9" idx="2"/>
            <a:endCxn id="12" idx="0"/>
          </p:cNvCxnSpPr>
          <p:nvPr/>
        </p:nvCxnSpPr>
        <p:spPr>
          <a:xfrm rot="5400000">
            <a:off x="1709745" y="2174106"/>
            <a:ext cx="457146" cy="1338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9" idx="2"/>
            <a:endCxn id="8" idx="0"/>
          </p:cNvCxnSpPr>
          <p:nvPr/>
        </p:nvCxnSpPr>
        <p:spPr>
          <a:xfrm rot="16200000" flipH="1">
            <a:off x="2218146" y="3003978"/>
            <a:ext cx="1171526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9" idx="2"/>
            <a:endCxn id="11" idx="0"/>
          </p:cNvCxnSpPr>
          <p:nvPr/>
        </p:nvCxnSpPr>
        <p:spPr>
          <a:xfrm rot="16200000" flipH="1">
            <a:off x="2914667" y="2307458"/>
            <a:ext cx="52858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7" idx="3"/>
            <a:endCxn id="10" idx="0"/>
          </p:cNvCxnSpPr>
          <p:nvPr/>
        </p:nvCxnSpPr>
        <p:spPr>
          <a:xfrm>
            <a:off x="3428992" y="1802451"/>
            <a:ext cx="571504" cy="41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10" idx="0"/>
            <a:endCxn id="4" idx="2"/>
          </p:cNvCxnSpPr>
          <p:nvPr/>
        </p:nvCxnSpPr>
        <p:spPr>
          <a:xfrm rot="5400000" flipH="1" flipV="1">
            <a:off x="4231329" y="1373823"/>
            <a:ext cx="609905" cy="107157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" idx="2"/>
            <a:endCxn id="13" idx="0"/>
          </p:cNvCxnSpPr>
          <p:nvPr/>
        </p:nvCxnSpPr>
        <p:spPr>
          <a:xfrm rot="16200000" flipH="1">
            <a:off x="4659957" y="2016764"/>
            <a:ext cx="1610037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2" idx="3"/>
            <a:endCxn id="5" idx="0"/>
          </p:cNvCxnSpPr>
          <p:nvPr/>
        </p:nvCxnSpPr>
        <p:spPr>
          <a:xfrm>
            <a:off x="4929190" y="445129"/>
            <a:ext cx="2643206" cy="91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5" idx="2"/>
            <a:endCxn id="14" idx="0"/>
          </p:cNvCxnSpPr>
          <p:nvPr/>
        </p:nvCxnSpPr>
        <p:spPr>
          <a:xfrm rot="16200000" flipH="1">
            <a:off x="7660705" y="2838654"/>
            <a:ext cx="216290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0298" y="28573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PESTE COME CASTIGO DIVINO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100011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PRATICHE </a:t>
            </a:r>
            <a:r>
              <a:rPr lang="it-IT" sz="2400" dirty="0" err="1" smtClean="0"/>
              <a:t>DI</a:t>
            </a:r>
            <a:r>
              <a:rPr lang="it-IT" sz="2400" dirty="0" smtClean="0"/>
              <a:t> PENITENZA PUBBLICA: I </a:t>
            </a:r>
            <a:r>
              <a:rPr lang="it-IT" sz="2400" b="1" dirty="0" smtClean="0"/>
              <a:t>FLAGELLANTI</a:t>
            </a:r>
            <a:endParaRPr lang="it-IT" sz="2400" b="1" dirty="0"/>
          </a:p>
        </p:txBody>
      </p:sp>
      <p:pic>
        <p:nvPicPr>
          <p:cNvPr id="20482" name="Picture 2" descr="Flagellanti Immagini e Fotos Stock - Alamy"/>
          <p:cNvPicPr>
            <a:picLocks noChangeAspect="1" noChangeArrowheads="1"/>
          </p:cNvPicPr>
          <p:nvPr/>
        </p:nvPicPr>
        <p:blipFill>
          <a:blip r:embed="rId2" cstate="print"/>
          <a:srcRect l="1807" t="2041" b="10204"/>
          <a:stretch>
            <a:fillRect/>
          </a:stretch>
        </p:blipFill>
        <p:spPr bwMode="auto">
          <a:xfrm>
            <a:off x="3929058" y="1643056"/>
            <a:ext cx="3882168" cy="3071834"/>
          </a:xfrm>
          <a:prstGeom prst="rect">
            <a:avLst/>
          </a:prstGeom>
          <a:noFill/>
        </p:spPr>
      </p:pic>
      <p:sp>
        <p:nvSpPr>
          <p:cNvPr id="21506" name="AutoShape 2" descr="Flogger – Kara&amp;#39;s Rebuke - TheDu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Flogger – Kara&amp;#39;s Rebuke - TheDu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0" name="Picture 6" descr="Kara's Rebuke - 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000114"/>
            <a:ext cx="87868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RICERCA DEL </a:t>
            </a:r>
            <a:r>
              <a:rPr lang="it-IT" sz="2400" b="1" dirty="0" smtClean="0">
                <a:solidFill>
                  <a:srgbClr val="FF0000"/>
                </a:solidFill>
              </a:rPr>
              <a:t>CAPRO ESPIATORIO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 “diversi”: MUSULMANI, EBREI; DONNE ACCUSATE </a:t>
            </a:r>
            <a:r>
              <a:rPr lang="it-IT" sz="2400" dirty="0" err="1" smtClean="0"/>
              <a:t>DI</a:t>
            </a:r>
            <a:r>
              <a:rPr lang="it-IT" sz="2400" dirty="0" smtClean="0"/>
              <a:t> STREGONERIA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200024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EBREI (dal libro, leggere pag.167):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Accusati di avvelenare i pozzi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Linciaggi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 area germanica, 96 POGROM (termine di origine russa: massacri e assalti contro ebrei)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00298" y="28573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PESTE COME CASTIGO DIVINO</a:t>
            </a:r>
            <a:endParaRPr lang="it-IT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3750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PROVVEDIMENTI</a:t>
            </a:r>
            <a:endParaRPr lang="it-IT" sz="2800" u="sng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4348" y="135730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BLOCCO</a:t>
            </a:r>
            <a:r>
              <a:rPr lang="it-IT" sz="2400" dirty="0" smtClean="0"/>
              <a:t> DELLA VITA POLITICA ED ECONOMICA (</a:t>
            </a:r>
            <a:r>
              <a:rPr lang="it-IT" sz="2400" i="1" dirty="0" smtClean="0"/>
              <a:t>botteghe chiuse, consigli comunali non convocati, chiusi i porti e fermati i </a:t>
            </a:r>
            <a:r>
              <a:rPr lang="it-IT" sz="2400" i="1" dirty="0" err="1" smtClean="0"/>
              <a:t>commerci</a:t>
            </a:r>
            <a:r>
              <a:rPr lang="it-IT" sz="2400" dirty="0" err="1" smtClean="0"/>
              <a:t>…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64318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CREAZIONE </a:t>
            </a:r>
            <a:r>
              <a:rPr lang="it-IT" sz="2400" dirty="0" err="1" smtClean="0"/>
              <a:t>DI</a:t>
            </a:r>
            <a:r>
              <a:rPr lang="it-IT" sz="2400" dirty="0" smtClean="0"/>
              <a:t> </a:t>
            </a:r>
            <a:r>
              <a:rPr lang="it-IT" sz="2400" b="1" dirty="0" smtClean="0"/>
              <a:t>MAGISTRATURE</a:t>
            </a:r>
            <a:r>
              <a:rPr lang="it-IT" sz="2400" dirty="0" smtClean="0"/>
              <a:t> apposite per gestire MORTI e MALATI (es. LAZZARETTI fuori dalle mura)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378619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Gli HOSPITALIS (strutture che danno “ospitalità” a malati e poveri) sono insufficienti</a:t>
            </a:r>
            <a:endParaRPr lang="it-IT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imon\Desktop\MATERIALI\01 TERZA\STORIA TERZA\peste\1200px-Paul_Fürst,_Der_Doctor_Schnabel_von_Rom_(Holländer_version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062" y="0"/>
            <a:ext cx="3733938" cy="5143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57158" y="35717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 MEDICI DELLA PESTE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85723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Caratteristica maschera a becco (dove si conservavano erbe che attenuavano l’odore)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720" y="214312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Pagati dalle città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835176"/>
            <a:ext cx="528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Cure?</a:t>
            </a:r>
          </a:p>
          <a:p>
            <a:pPr algn="ctr"/>
            <a:r>
              <a:rPr lang="it-IT" sz="2400" dirty="0" err="1" smtClean="0"/>
              <a:t>Salassi…</a:t>
            </a:r>
            <a:endParaRPr lang="it-IT" sz="2400" dirty="0" smtClean="0"/>
          </a:p>
          <a:p>
            <a:pPr algn="ctr"/>
            <a:r>
              <a:rPr lang="it-IT" sz="2400" dirty="0" smtClean="0"/>
              <a:t>Un pollo spennato sulla </a:t>
            </a:r>
            <a:r>
              <a:rPr lang="it-IT" sz="2400" dirty="0" err="1" smtClean="0"/>
              <a:t>ferita…</a:t>
            </a:r>
            <a:endParaRPr lang="it-IT" sz="2400" dirty="0" smtClean="0"/>
          </a:p>
          <a:p>
            <a:pPr algn="ctr"/>
            <a:r>
              <a:rPr lang="it-IT" sz="2400" dirty="0" smtClean="0"/>
              <a:t>Ingestione di strani miscugli (tipo, per i più ricchi, pietre preziose macinate)…</a:t>
            </a:r>
            <a:endParaRPr lang="it-IT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14612" y="21429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TUMULTI E RIVOLTE DEL 1300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92880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FRANCIA</a:t>
            </a:r>
          </a:p>
          <a:p>
            <a:r>
              <a:rPr lang="it-IT" sz="2400" dirty="0" smtClean="0"/>
              <a:t>1357: GUERRA DEI CENT’ANNI</a:t>
            </a:r>
          </a:p>
          <a:p>
            <a:r>
              <a:rPr lang="it-IT" sz="2400" dirty="0" smtClean="0"/>
              <a:t>1358: SI RIBELLANO I CONTADINI, assaltando i castelli dei nobili e dando vita a un movimento assai violento, probabilmente a causa della scarsità di cibo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ym typeface="Wingdings" pitchFamily="2" charset="2"/>
              </a:rPr>
              <a:t>JACQUERIES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3929072"/>
            <a:ext cx="6858048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Jacques </a:t>
            </a:r>
            <a:r>
              <a:rPr lang="it-IT" sz="2400" i="1" dirty="0" err="1" smtClean="0"/>
              <a:t>Bonhomme</a:t>
            </a:r>
            <a:r>
              <a:rPr lang="it-IT" sz="2400" i="1" dirty="0" smtClean="0"/>
              <a:t> </a:t>
            </a:r>
            <a:r>
              <a:rPr lang="it-IT" sz="2400" dirty="0" smtClean="0"/>
              <a:t>= nome con cui i nobili indicano i contadini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10" y="12144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CRISI, FAME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28926" y="100011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TASSE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121442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DIRITTI DEI LAVORATORI (BORGHESI)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15140" y="85723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ANTIFEUDALESIMO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28575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RIVOLTA, A PARIGI, FU SOFFOCATA NEL SANGUE (20000 morti!)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7224" y="100011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MOVIMENTO SI ESTENDE IN VARIE ZONE DELLA FRANCIA, COINVOLGENDO ANCHE LA </a:t>
            </a:r>
            <a:r>
              <a:rPr lang="it-IT" sz="2400" b="1" dirty="0" smtClean="0"/>
              <a:t>BORGHESIA PARIGINA</a:t>
            </a:r>
            <a:endParaRPr lang="it-IT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488" y="4071948"/>
            <a:ext cx="5929354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“lollardi” (colui che prega a bassa voce), che predicano il ritorno alla povertà e al Vangelo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50018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INGHILTERRA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Introduzione della </a:t>
            </a:r>
            <a:r>
              <a:rPr lang="it-IT" sz="2400" dirty="0" err="1" smtClean="0"/>
              <a:t>poll-tax</a:t>
            </a:r>
            <a:r>
              <a:rPr lang="it-IT" sz="2400" dirty="0" smtClean="0"/>
              <a:t>, una tassa su tutti gli abitanti sopra i 15 anni</a:t>
            </a:r>
          </a:p>
          <a:p>
            <a:r>
              <a:rPr lang="it-IT" sz="2400" dirty="0" smtClean="0"/>
              <a:t>1381: protesta contadina unita a un movimento di riforma religioso, guidato da </a:t>
            </a:r>
            <a:r>
              <a:rPr lang="it-IT" sz="2400" b="1" dirty="0" smtClean="0"/>
              <a:t>WYCLIFFE</a:t>
            </a:r>
            <a:r>
              <a:rPr lang="it-IT" sz="2400" dirty="0" smtClean="0"/>
              <a:t> e dal seguace </a:t>
            </a:r>
            <a:r>
              <a:rPr lang="it-IT" sz="2400" b="1" dirty="0" smtClean="0"/>
              <a:t>J. BALL</a:t>
            </a:r>
            <a:r>
              <a:rPr lang="it-IT" sz="2400" dirty="0" smtClean="0"/>
              <a:t>, sostenitore dell’assoluta uguaglianza tra gli uomini e il comunismo dei beni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21429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FIANDRE</a:t>
            </a:r>
          </a:p>
          <a:p>
            <a:r>
              <a:rPr lang="it-IT" sz="2400" dirty="0" smtClean="0"/>
              <a:t>Protestano i lavoratori tessili: a </a:t>
            </a:r>
            <a:r>
              <a:rPr lang="it-IT" sz="2400" dirty="0" err="1" smtClean="0"/>
              <a:t>Gand</a:t>
            </a:r>
            <a:r>
              <a:rPr lang="it-IT" sz="2400" dirty="0" smtClean="0"/>
              <a:t>, nel 1379, ottengono il potere con la forza</a:t>
            </a:r>
            <a:endParaRPr lang="it-IT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714362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FALLISCONO</a:t>
            </a:r>
            <a:r>
              <a:rPr lang="it-IT" sz="2400" dirty="0" smtClean="0"/>
              <a:t>:</a:t>
            </a:r>
          </a:p>
          <a:p>
            <a:pPr>
              <a:buFontTx/>
              <a:buChar char="-"/>
            </a:pPr>
            <a:r>
              <a:rPr lang="it-IT" sz="2400" dirty="0" err="1" smtClean="0"/>
              <a:t>Wycliffe</a:t>
            </a:r>
            <a:r>
              <a:rPr lang="it-IT" sz="2400" dirty="0" smtClean="0"/>
              <a:t> fu messo al bando</a:t>
            </a:r>
          </a:p>
          <a:p>
            <a:pPr>
              <a:buFontTx/>
              <a:buChar char="-"/>
            </a:pPr>
            <a:r>
              <a:rPr lang="it-IT" sz="2400" dirty="0" smtClean="0"/>
              <a:t> Bell raduna migliaia di contadini, che marciano verso Londra (vogliono la confisca delle terre della Chiesa, la ricostituzione dei diritti comuni, la diminuzione dei carichi fiscali): la ribellione è repressa nel sangue.</a:t>
            </a:r>
            <a:endParaRPr lang="it-IT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37503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ITALIA…</a:t>
            </a:r>
            <a:r>
              <a:rPr lang="it-IT" sz="2400" b="1" dirty="0" smtClean="0">
                <a:solidFill>
                  <a:srgbClr val="FF0000"/>
                </a:solidFill>
              </a:rPr>
              <a:t> FIRENZE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1345, sciopero dei tintori (promosso da </a:t>
            </a:r>
            <a:r>
              <a:rPr lang="it-IT" sz="2400" dirty="0" err="1" smtClean="0"/>
              <a:t>Brandini</a:t>
            </a:r>
            <a:r>
              <a:rPr lang="it-IT" sz="2400" dirty="0" smtClean="0"/>
              <a:t>, poi condannato a morte)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1378, </a:t>
            </a:r>
            <a:r>
              <a:rPr lang="it-IT" sz="2400" b="1" dirty="0" smtClean="0"/>
              <a:t>TUMULTO DEI CIOMPI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50031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b="1" dirty="0" smtClean="0"/>
              <a:t>popolo minuto </a:t>
            </a:r>
            <a:r>
              <a:rPr lang="it-IT" sz="2400" dirty="0" smtClean="0"/>
              <a:t>chiede di </a:t>
            </a:r>
            <a:r>
              <a:rPr lang="it-IT" sz="2400" b="1" dirty="0" smtClean="0"/>
              <a:t>partecipare</a:t>
            </a:r>
            <a:r>
              <a:rPr lang="it-IT" sz="2400" dirty="0" smtClean="0"/>
              <a:t> alla vita politica, ma per farlo bisogna essere iscritti a una </a:t>
            </a:r>
            <a:r>
              <a:rPr lang="it-IT" sz="2400" b="1" dirty="0" smtClean="0"/>
              <a:t>corporazione</a:t>
            </a:r>
          </a:p>
          <a:p>
            <a:endParaRPr lang="it-IT" sz="2400" dirty="0" smtClean="0"/>
          </a:p>
          <a:p>
            <a:r>
              <a:rPr lang="it-IT" sz="2400" b="1" dirty="0" smtClean="0"/>
              <a:t>Rifiuto</a:t>
            </a:r>
            <a:r>
              <a:rPr lang="it-IT" sz="2400" dirty="0" smtClean="0"/>
              <a:t> del popolo grasso + </a:t>
            </a:r>
            <a:r>
              <a:rPr lang="it-IT" sz="2400" b="1" dirty="0" smtClean="0"/>
              <a:t>crisi</a:t>
            </a:r>
            <a:r>
              <a:rPr lang="it-IT" sz="2400" dirty="0" smtClean="0"/>
              <a:t> economica = </a:t>
            </a:r>
            <a:r>
              <a:rPr lang="it-IT" sz="2400" b="1" dirty="0" smtClean="0"/>
              <a:t>insorgono i CIOMPI</a:t>
            </a:r>
            <a:r>
              <a:rPr lang="it-IT" sz="2400" dirty="0" smtClean="0"/>
              <a:t>, la parte più umile dei lavoratori della lana (dal cui commercio deriva molta della ricchezza fiorentina)</a:t>
            </a:r>
            <a:endParaRPr lang="it-IT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10"/>
            <a:ext cx="4584478" cy="316228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286380" y="328613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CIOMPI, O “SCARDASSIERI DELLA LANA”, utilizzano lo scardasso per pettinare la lana.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375032"/>
            <a:ext cx="12858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GUERRE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21442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SACCHEGGI (</a:t>
            </a:r>
            <a:r>
              <a:rPr lang="it-IT" sz="2400" dirty="0" smtClean="0">
                <a:sym typeface="Wingdings" pitchFamily="2" charset="2"/>
              </a:rPr>
              <a:t>causa di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CARESTIE</a:t>
            </a:r>
            <a:r>
              <a:rPr lang="it-IT" sz="2400" dirty="0" smtClean="0">
                <a:sym typeface="Wingdings" pitchFamily="2" charset="2"/>
              </a:rPr>
              <a:t>)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MILIZIE COME VEICOLO </a:t>
            </a:r>
            <a:r>
              <a:rPr lang="it-IT" sz="2400" dirty="0" err="1" smtClean="0"/>
              <a:t>DI</a:t>
            </a:r>
            <a:r>
              <a:rPr lang="it-IT" sz="2400" dirty="0" smtClean="0"/>
              <a:t> MALATTIE (</a:t>
            </a:r>
            <a:r>
              <a:rPr lang="it-IT" sz="2400" dirty="0" smtClean="0">
                <a:sym typeface="Wingdings" pitchFamily="2" charset="2"/>
              </a:rPr>
              <a:t> causa di </a:t>
            </a:r>
            <a:r>
              <a:rPr lang="it-IT" sz="2400" b="1" dirty="0" smtClean="0">
                <a:sym typeface="Wingdings" pitchFamily="2" charset="2"/>
              </a:rPr>
              <a:t>EPIDEMIE</a:t>
            </a:r>
            <a:r>
              <a:rPr lang="it-IT" sz="2400" dirty="0" smtClean="0">
                <a:sym typeface="Wingdings" pitchFamily="2" charset="2"/>
              </a:rPr>
              <a:t>)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BLOCCO DELLE STRADE (= riduzione dei commerci)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INGENTI SPESE MILITARI, NON DESTINATE AD ALTRO (riduzione di produzione e commerci)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71670" y="3500444"/>
            <a:ext cx="6858048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TASSE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PRESTITI DEI BANCHIERI </a:t>
            </a:r>
            <a:r>
              <a:rPr lang="it-IT" dirty="0" smtClean="0"/>
              <a:t>(sovrani chiedono prestiti ai banchieri, come i Bardi o i </a:t>
            </a:r>
            <a:r>
              <a:rPr lang="it-IT" dirty="0" err="1" smtClean="0"/>
              <a:t>Peruzzi</a:t>
            </a:r>
            <a:r>
              <a:rPr lang="it-IT" dirty="0" smtClean="0"/>
              <a:t> </a:t>
            </a:r>
            <a:r>
              <a:rPr lang="it-IT" dirty="0" err="1" smtClean="0"/>
              <a:t>fiorentini…</a:t>
            </a:r>
            <a:r>
              <a:rPr lang="it-IT" dirty="0" smtClean="0"/>
              <a:t> se poi vengono sconfitti, non restituiscono il denaro, e le banche </a:t>
            </a:r>
            <a:r>
              <a:rPr lang="it-IT" dirty="0" err="1" smtClean="0"/>
              <a:t>falliscono…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7" name="Connettore 2 6"/>
          <p:cNvCxnSpPr>
            <a:endCxn id="4" idx="0"/>
          </p:cNvCxnSpPr>
          <p:nvPr/>
        </p:nvCxnSpPr>
        <p:spPr>
          <a:xfrm>
            <a:off x="3500430" y="2714626"/>
            <a:ext cx="200026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8583" t="39562" r="18604" b="39813"/>
          <a:stretch>
            <a:fillRect/>
          </a:stretch>
        </p:blipFill>
        <p:spPr bwMode="auto">
          <a:xfrm>
            <a:off x="5786414" y="142858"/>
            <a:ext cx="3357586" cy="1102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14362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CIOMPI SONO GUIDATI DA </a:t>
            </a:r>
            <a:r>
              <a:rPr lang="it-IT" sz="2400" b="1" dirty="0" smtClean="0"/>
              <a:t>MICHELE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LANDO </a:t>
            </a:r>
            <a:r>
              <a:rPr lang="it-IT" sz="2400" dirty="0" smtClean="0"/>
              <a:t>CHE, DOPO LA </a:t>
            </a:r>
            <a:r>
              <a:rPr lang="it-IT" sz="2400" b="1" dirty="0" smtClean="0"/>
              <a:t>VITTORIA</a:t>
            </a:r>
            <a:r>
              <a:rPr lang="it-IT" sz="2400" dirty="0" smtClean="0"/>
              <a:t> DELLA </a:t>
            </a:r>
            <a:r>
              <a:rPr lang="it-IT" sz="2400" dirty="0" err="1" smtClean="0"/>
              <a:t>RIVOLTA…</a:t>
            </a: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DIVENTA </a:t>
            </a:r>
            <a:r>
              <a:rPr lang="it-IT" sz="2400" b="1" dirty="0" smtClean="0"/>
              <a:t>GONFALONIERE</a:t>
            </a:r>
            <a:r>
              <a:rPr lang="it-IT" sz="2400" dirty="0" smtClean="0"/>
              <a:t> (la più alta carica fiorentina)</a:t>
            </a:r>
          </a:p>
          <a:p>
            <a:pPr>
              <a:buFontTx/>
              <a:buChar char="-"/>
            </a:pPr>
            <a:r>
              <a:rPr lang="it-IT" sz="2400" dirty="0" smtClean="0"/>
              <a:t> CREA </a:t>
            </a:r>
            <a:r>
              <a:rPr lang="it-IT" sz="2400" b="1" dirty="0" smtClean="0"/>
              <a:t>TRE NUOVE ARTI </a:t>
            </a:r>
            <a:r>
              <a:rPr lang="it-IT" sz="2400" dirty="0" smtClean="0"/>
              <a:t>PER IL “POPOLO </a:t>
            </a:r>
            <a:r>
              <a:rPr lang="it-IT" sz="2400" dirty="0" err="1" smtClean="0"/>
              <a:t>DI</a:t>
            </a:r>
            <a:r>
              <a:rPr lang="it-IT" sz="2400" dirty="0" smtClean="0"/>
              <a:t> DIO”, ossia il POPOLO MINUTO (</a:t>
            </a:r>
            <a:r>
              <a:rPr lang="it-IT" sz="2400" b="1" dirty="0" smtClean="0"/>
              <a:t>CIOMPI</a:t>
            </a:r>
            <a:r>
              <a:rPr lang="it-IT" sz="2400" dirty="0" smtClean="0"/>
              <a:t>; FARSETTAI; TINTORI)</a:t>
            </a:r>
          </a:p>
          <a:p>
            <a:pPr>
              <a:buFontTx/>
              <a:buChar char="-"/>
            </a:pPr>
            <a:endParaRPr lang="it-IT" sz="2400" dirty="0" smtClean="0"/>
          </a:p>
          <a:p>
            <a:r>
              <a:rPr lang="it-IT" sz="2400" b="1" u="sng" dirty="0" smtClean="0"/>
              <a:t>REAZIONE</a:t>
            </a:r>
            <a:r>
              <a:rPr lang="it-IT" sz="2400" dirty="0" smtClean="0"/>
              <a:t>: </a:t>
            </a:r>
            <a:r>
              <a:rPr lang="it-IT" sz="2400" b="1" dirty="0" smtClean="0"/>
              <a:t>SERRATA</a:t>
            </a:r>
            <a:r>
              <a:rPr lang="it-IT" sz="2400" dirty="0" smtClean="0"/>
              <a:t> (i proprietari chiudono l’accesso ai luoghi di lavoro) = DISOCCUPAZIONE = DIVISIONI INTERNE TRA I RIVOLTOSI + REAZIONE VIOLENTA = </a:t>
            </a:r>
            <a:r>
              <a:rPr lang="it-IT" sz="2400" b="1" dirty="0" smtClean="0"/>
              <a:t>SCONFITTA</a:t>
            </a:r>
            <a:r>
              <a:rPr lang="it-IT" sz="2400" dirty="0" smtClean="0"/>
              <a:t> (nel sangue) DEI CIOMPI (1382), forse traditi da Michele di Lando stesso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7158" y="1928808"/>
            <a:ext cx="478634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1000-1300: crescita demografica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1300: 70 milioni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1350: 50 milioni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1450: 35 milioni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00232" y="285734"/>
            <a:ext cx="321471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EPIDEMIE (PESTE NERA)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285866"/>
            <a:ext cx="32147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CROLLO DEMOGRAFICO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15074" y="642924"/>
            <a:ext cx="21431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RIDUZIONE DEI COMMERCI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57554" y="2643188"/>
            <a:ext cx="4786346" cy="224676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MA </a:t>
            </a:r>
            <a:r>
              <a:rPr lang="it-IT" sz="2000" b="1" dirty="0" smtClean="0"/>
              <a:t>crisi agricola </a:t>
            </a:r>
            <a:r>
              <a:rPr lang="it-IT" sz="2000" dirty="0" smtClean="0"/>
              <a:t>(in Toscana, nel 1346, la produzione agricola è ridotta del 25% rispetto a inizio secolo), dovuta anche alla “</a:t>
            </a:r>
            <a:r>
              <a:rPr lang="it-IT" sz="2000" b="1" dirty="0" smtClean="0"/>
              <a:t>piccola glaciazione</a:t>
            </a:r>
            <a:r>
              <a:rPr lang="it-IT" sz="2000" dirty="0" smtClean="0"/>
              <a:t>” (piogge torrenziali, alluvioni, gelano fiumi come il </a:t>
            </a:r>
            <a:r>
              <a:rPr lang="it-IT" sz="2000" dirty="0" err="1" smtClean="0"/>
              <a:t>Tamigi…</a:t>
            </a:r>
            <a:r>
              <a:rPr lang="it-IT" sz="2000" dirty="0" smtClean="0"/>
              <a:t>): dunque </a:t>
            </a:r>
            <a:r>
              <a:rPr lang="it-IT" sz="2000" b="1" dirty="0" smtClean="0">
                <a:solidFill>
                  <a:srgbClr val="FF0000"/>
                </a:solidFill>
              </a:rPr>
              <a:t>SQUILIBRIO</a:t>
            </a:r>
            <a:r>
              <a:rPr lang="it-IT" sz="2000" dirty="0" smtClean="0"/>
              <a:t> (= </a:t>
            </a:r>
            <a:r>
              <a:rPr lang="it-IT" sz="2000" u="sng" dirty="0" smtClean="0"/>
              <a:t>popolazione in eccesso rispetto alle risorse</a:t>
            </a:r>
            <a:r>
              <a:rPr lang="it-IT" sz="2000" dirty="0" smtClean="0"/>
              <a:t>)</a:t>
            </a:r>
          </a:p>
        </p:txBody>
      </p:sp>
      <p:cxnSp>
        <p:nvCxnSpPr>
          <p:cNvPr id="8" name="Connettore 4 7"/>
          <p:cNvCxnSpPr>
            <a:endCxn id="6" idx="0"/>
          </p:cNvCxnSpPr>
          <p:nvPr/>
        </p:nvCxnSpPr>
        <p:spPr>
          <a:xfrm>
            <a:off x="4714878" y="2214562"/>
            <a:ext cx="1035849" cy="42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2" idx="2"/>
            <a:endCxn id="3" idx="0"/>
          </p:cNvCxnSpPr>
          <p:nvPr/>
        </p:nvCxnSpPr>
        <p:spPr>
          <a:xfrm rot="5400000">
            <a:off x="2623974" y="302252"/>
            <a:ext cx="538467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2" idx="3"/>
            <a:endCxn id="4" idx="1"/>
          </p:cNvCxnSpPr>
          <p:nvPr/>
        </p:nvCxnSpPr>
        <p:spPr>
          <a:xfrm>
            <a:off x="5214942" y="516567"/>
            <a:ext cx="1000132" cy="541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3" name="Picture 1" descr="C:\Users\simon\Desktop\MATERIALI\01 TERZA\STORIA TERZA\peste\220px-2000_Year_Temperature_Comparison-IT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28662" y="3533604"/>
            <a:ext cx="2143140" cy="160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simon\Desktop\MATERIALI\01 TERZA\STORIA TERZA\peste\rifletti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264" y="642925"/>
            <a:ext cx="5757735" cy="4214842"/>
          </a:xfrm>
          <a:prstGeom prst="rect">
            <a:avLst/>
          </a:prstGeom>
          <a:noFill/>
        </p:spPr>
      </p:pic>
      <p:pic>
        <p:nvPicPr>
          <p:cNvPr id="45058" name="Picture 2" descr="C:\Users\simon\Desktop\MATERIALI\01 TERZA\STORIA TERZA\peste\Andamento-demografico-in-Europa-tra-lanno-1000-e-il-1500.png"/>
          <p:cNvPicPr>
            <a:picLocks noChangeAspect="1" noChangeArrowheads="1"/>
          </p:cNvPicPr>
          <p:nvPr/>
        </p:nvPicPr>
        <p:blipFill>
          <a:blip r:embed="rId3" cstate="print"/>
          <a:srcRect r="17522" b="7534"/>
          <a:stretch>
            <a:fillRect/>
          </a:stretch>
        </p:blipFill>
        <p:spPr bwMode="auto">
          <a:xfrm>
            <a:off x="130970" y="214296"/>
            <a:ext cx="458393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357172"/>
            <a:ext cx="68580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SE ci sono troppe persone rispetto al </a:t>
            </a:r>
            <a:r>
              <a:rPr lang="it-IT" sz="2400" dirty="0" err="1" smtClean="0"/>
              <a:t>cibo…</a:t>
            </a:r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b="1" dirty="0" smtClean="0"/>
              <a:t>PREZZO</a:t>
            </a:r>
            <a:r>
              <a:rPr lang="it-IT" sz="2400" dirty="0" smtClean="0"/>
              <a:t> DEL CIBO (dei CEREALI = PANE) </a:t>
            </a:r>
            <a:r>
              <a:rPr lang="it-IT" sz="2400" b="1" dirty="0" smtClean="0"/>
              <a:t>AUMENTA</a:t>
            </a:r>
          </a:p>
          <a:p>
            <a:r>
              <a:rPr lang="it-IT" sz="2400" dirty="0" smtClean="0"/>
              <a:t>= </a:t>
            </a:r>
            <a:r>
              <a:rPr lang="it-IT" sz="2400" b="1" dirty="0" smtClean="0"/>
              <a:t>FAME</a:t>
            </a:r>
          </a:p>
          <a:p>
            <a:r>
              <a:rPr lang="it-IT" sz="2400" dirty="0" smtClean="0"/>
              <a:t>= MAGGIORE ESPOSIZIONE ALLE </a:t>
            </a:r>
            <a:r>
              <a:rPr lang="it-IT" sz="2400" b="1" dirty="0" smtClean="0">
                <a:solidFill>
                  <a:srgbClr val="FF0000"/>
                </a:solidFill>
              </a:rPr>
              <a:t>MALATTIE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285998"/>
            <a:ext cx="550072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SE la popolazione </a:t>
            </a:r>
            <a:r>
              <a:rPr lang="it-IT" sz="2400" dirty="0" err="1" smtClean="0"/>
              <a:t>aumenta…</a:t>
            </a:r>
            <a:endParaRPr lang="it-IT" sz="2400" dirty="0" smtClean="0"/>
          </a:p>
          <a:p>
            <a:r>
              <a:rPr lang="it-IT" sz="2400" dirty="0" smtClean="0"/>
              <a:t>LE CITTA’ DIVENTANO </a:t>
            </a:r>
            <a:r>
              <a:rPr lang="it-IT" sz="2400" b="1" dirty="0" smtClean="0"/>
              <a:t>SOVRAFFOLLATE</a:t>
            </a:r>
          </a:p>
          <a:p>
            <a:r>
              <a:rPr lang="it-IT" sz="2400" dirty="0" smtClean="0"/>
              <a:t>+ SCARSA </a:t>
            </a:r>
            <a:r>
              <a:rPr lang="it-IT" sz="2400" b="1" dirty="0" smtClean="0"/>
              <a:t>IGIENE</a:t>
            </a:r>
          </a:p>
          <a:p>
            <a:r>
              <a:rPr lang="it-IT" sz="2400" dirty="0" smtClean="0"/>
              <a:t>+ PROMISCUITA’ CON </a:t>
            </a:r>
            <a:r>
              <a:rPr lang="it-IT" sz="2400" b="1" dirty="0" smtClean="0"/>
              <a:t>ANIMALI</a:t>
            </a:r>
          </a:p>
          <a:p>
            <a:r>
              <a:rPr lang="it-IT" sz="2400" dirty="0" smtClean="0"/>
              <a:t>+ MANCANZA </a:t>
            </a:r>
            <a:r>
              <a:rPr lang="it-IT" sz="2400" dirty="0" err="1" smtClean="0"/>
              <a:t>DI</a:t>
            </a:r>
            <a:r>
              <a:rPr lang="it-IT" sz="2400" dirty="0" smtClean="0"/>
              <a:t> </a:t>
            </a:r>
            <a:r>
              <a:rPr lang="it-IT" sz="2400" b="1" dirty="0" smtClean="0"/>
              <a:t>CONOSCENZE MEDICHE</a:t>
            </a:r>
          </a:p>
          <a:p>
            <a:r>
              <a:rPr lang="it-IT" sz="2400" dirty="0" smtClean="0"/>
              <a:t>= MAGGIOR ESPOSIZIONE ALLE </a:t>
            </a:r>
            <a:r>
              <a:rPr lang="it-IT" sz="2400" b="1" dirty="0" smtClean="0">
                <a:solidFill>
                  <a:srgbClr val="FF0000"/>
                </a:solidFill>
              </a:rPr>
              <a:t>MALATTIE</a:t>
            </a:r>
          </a:p>
          <a:p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29520" y="2928940"/>
            <a:ext cx="107157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PESTE </a:t>
            </a:r>
          </a:p>
          <a:p>
            <a:pPr algn="ctr"/>
            <a:r>
              <a:rPr lang="it-IT" sz="2400" b="1" dirty="0" smtClean="0"/>
              <a:t>NERA</a:t>
            </a:r>
            <a:endParaRPr lang="it-IT" sz="2400" b="1" dirty="0"/>
          </a:p>
        </p:txBody>
      </p:sp>
      <p:sp>
        <p:nvSpPr>
          <p:cNvPr id="5" name="Parentesi graffa chiusa 4"/>
          <p:cNvSpPr/>
          <p:nvPr/>
        </p:nvSpPr>
        <p:spPr>
          <a:xfrm rot="1680000">
            <a:off x="6801154" y="1327992"/>
            <a:ext cx="367157" cy="319402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375032"/>
            <a:ext cx="10001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PESTE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07155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“PEIUS”, “peggiore”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71449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CAUSA</a:t>
            </a:r>
            <a:r>
              <a:rPr lang="it-IT" sz="2400" dirty="0" smtClean="0"/>
              <a:t>: </a:t>
            </a:r>
            <a:r>
              <a:rPr lang="it-IT" sz="2400" b="1" dirty="0" smtClean="0"/>
              <a:t>BATTERIO YERSINA PESTIS </a:t>
            </a:r>
            <a:r>
              <a:rPr lang="it-IT" sz="2400" dirty="0" smtClean="0"/>
              <a:t>(isolato da </a:t>
            </a:r>
            <a:r>
              <a:rPr lang="it-IT" sz="2400" dirty="0" err="1" smtClean="0"/>
              <a:t>Yersina</a:t>
            </a:r>
            <a:r>
              <a:rPr lang="it-IT" sz="2400" dirty="0" smtClean="0"/>
              <a:t> </a:t>
            </a:r>
            <a:r>
              <a:rPr lang="it-IT" sz="2400" dirty="0" smtClean="0"/>
              <a:t>nel 1894); si tratta di </a:t>
            </a:r>
            <a:r>
              <a:rPr lang="it-IT" sz="2400" dirty="0" smtClean="0"/>
              <a:t>un’infezione </a:t>
            </a:r>
            <a:r>
              <a:rPr lang="it-IT" sz="2400" dirty="0" smtClean="0"/>
              <a:t>dei RODITORI, trasmessa all’uomo dalle PULCI</a:t>
            </a:r>
            <a:endParaRPr lang="it-IT" sz="2400" dirty="0"/>
          </a:p>
        </p:txBody>
      </p:sp>
      <p:pic>
        <p:nvPicPr>
          <p:cNvPr id="26625" name="Picture 1" descr="C:\Users\simon\Desktop\MATERIALI\01 TERZA\STORIA TERZA\peste\disinfestazione-pulce-del-gat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8"/>
            <a:ext cx="532398" cy="476238"/>
          </a:xfrm>
          <a:prstGeom prst="rect">
            <a:avLst/>
          </a:prstGeom>
          <a:noFill/>
        </p:spPr>
      </p:pic>
      <p:pic>
        <p:nvPicPr>
          <p:cNvPr id="26626" name="Picture 2" descr="C:\Users\simon\Desktop\MATERIALI\01 TERZA\STORIA TERZA\peste\peste.bubbonica_3.png"/>
          <p:cNvPicPr>
            <a:picLocks noChangeAspect="1" noChangeArrowheads="1"/>
          </p:cNvPicPr>
          <p:nvPr/>
        </p:nvPicPr>
        <p:blipFill>
          <a:blip r:embed="rId3" cstate="print"/>
          <a:srcRect r="3472" b="11290"/>
          <a:stretch>
            <a:fillRect/>
          </a:stretch>
        </p:blipFill>
        <p:spPr bwMode="auto">
          <a:xfrm>
            <a:off x="3286116" y="2643188"/>
            <a:ext cx="4227830" cy="221457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643570" y="714362"/>
            <a:ext cx="2857520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ANTIBIOTICI (Fleming, 1928)</a:t>
            </a:r>
            <a:endParaRPr lang="it-IT" dirty="0"/>
          </a:p>
        </p:txBody>
      </p:sp>
      <p:cxnSp>
        <p:nvCxnSpPr>
          <p:cNvPr id="9" name="Connettore 2 8"/>
          <p:cNvCxnSpPr>
            <a:endCxn id="7" idx="1"/>
          </p:cNvCxnSpPr>
          <p:nvPr/>
        </p:nvCxnSpPr>
        <p:spPr>
          <a:xfrm flipV="1">
            <a:off x="2428860" y="899028"/>
            <a:ext cx="3214710" cy="88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44" y="21429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EFFETTI</a:t>
            </a:r>
            <a:r>
              <a:rPr lang="it-IT" sz="2400" dirty="0" smtClean="0"/>
              <a:t>: bubboni ascellari, all’inguine e al collo; vomito, convulsioni, febbre; contagio per via aerea; necrosi (da qui peste “NERA”).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Distinzione tra peste bubbonica e polmonare.</a:t>
            </a:r>
            <a:endParaRPr lang="it-IT" sz="2400" dirty="0"/>
          </a:p>
        </p:txBody>
      </p:sp>
      <p:pic>
        <p:nvPicPr>
          <p:cNvPr id="25601" name="Picture 1" descr="C:\Users\simon\Desktop\MATERIALI\01 TERZA\STORIA TERZA\peste\peste bubbonica e polmon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8"/>
            <a:ext cx="6054613" cy="3453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785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Il sistema linfatico consente alla linfa di fluire nei tessuti corporei, depurando il sangue prima che si riversi nelle vene toraciche. Il sistema linfatico è dunque il baluardo di difesa del nostro organismo. Lungo le vie linfatiche esistono infatti degli organi, i linfonodi, capaci di produrre i cosiddetti linfociti deputati all'eliminazione dei microrganismi ostili. Quando l'organismo sta combattendo un'infezione i linfonodi accelerano la sintesi e la trasformazione di questi linfociti, aumentando così di volume e ingrossandosi. 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0"/>
            <a:ext cx="3477503" cy="50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1245</Words>
  <Application>Microsoft Office PowerPoint</Application>
  <PresentationFormat>Presentazione su schermo (16:9)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LA CRISI DEL 1300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CRISI DEL 1300</dc:title>
  <dc:creator>simone.dell@libero.it</dc:creator>
  <cp:lastModifiedBy>simone.dell@libero.it</cp:lastModifiedBy>
  <cp:revision>17</cp:revision>
  <dcterms:created xsi:type="dcterms:W3CDTF">2022-02-07T07:46:08Z</dcterms:created>
  <dcterms:modified xsi:type="dcterms:W3CDTF">2022-02-17T08:00:56Z</dcterms:modified>
</cp:coreProperties>
</file>